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4" r:id="rId2"/>
    <p:sldId id="257" r:id="rId3"/>
    <p:sldId id="295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8" r:id="rId12"/>
    <p:sldId id="270" r:id="rId13"/>
    <p:sldId id="266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93" r:id="rId24"/>
    <p:sldId id="281" r:id="rId25"/>
    <p:sldId id="282" r:id="rId26"/>
    <p:sldId id="291" r:id="rId27"/>
    <p:sldId id="285" r:id="rId28"/>
    <p:sldId id="286" r:id="rId29"/>
    <p:sldId id="287" r:id="rId30"/>
    <p:sldId id="269" r:id="rId3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7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86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23EB-E0C8-4ECB-A941-A5A98F215F7F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B9EB-8DC1-471B-A68F-F72CA95B9B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7410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23EB-E0C8-4ECB-A941-A5A98F215F7F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B9EB-8DC1-471B-A68F-F72CA95B9B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03266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23EB-E0C8-4ECB-A941-A5A98F215F7F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B9EB-8DC1-471B-A68F-F72CA95B9B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97218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23EB-E0C8-4ECB-A941-A5A98F215F7F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B9EB-8DC1-471B-A68F-F72CA95B9B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67470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23EB-E0C8-4ECB-A941-A5A98F215F7F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B9EB-8DC1-471B-A68F-F72CA95B9B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93109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23EB-E0C8-4ECB-A941-A5A98F215F7F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B9EB-8DC1-471B-A68F-F72CA95B9B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87673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23EB-E0C8-4ECB-A941-A5A98F215F7F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B9EB-8DC1-471B-A68F-F72CA95B9B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18593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23EB-E0C8-4ECB-A941-A5A98F215F7F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B9EB-8DC1-471B-A68F-F72CA95B9B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54957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23EB-E0C8-4ECB-A941-A5A98F215F7F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B9EB-8DC1-471B-A68F-F72CA95B9B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16778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23EB-E0C8-4ECB-A941-A5A98F215F7F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B9EB-8DC1-471B-A68F-F72CA95B9B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07912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23EB-E0C8-4ECB-A941-A5A98F215F7F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B9EB-8DC1-471B-A68F-F72CA95B9B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22247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323EB-E0C8-4ECB-A941-A5A98F215F7F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7B9EB-8DC1-471B-A68F-F72CA95B9B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308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igd.com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E442568-CA72-4ADA-9900-3969C811D705}"/>
              </a:ext>
            </a:extLst>
          </p:cNvPr>
          <p:cNvSpPr txBox="1">
            <a:spLocks/>
          </p:cNvSpPr>
          <p:nvPr/>
        </p:nvSpPr>
        <p:spPr>
          <a:xfrm>
            <a:off x="1524000" y="2912453"/>
            <a:ext cx="9144000" cy="1033093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60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דימוי יהדות המגרב</a:t>
            </a:r>
          </a:p>
        </p:txBody>
      </p:sp>
    </p:spTree>
    <p:extLst>
      <p:ext uri="{BB962C8B-B14F-4D97-AF65-F5344CB8AC3E}">
        <p14:creationId xmlns:p14="http://schemas.microsoft.com/office/powerpoint/2010/main" val="14696714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240952" y="989351"/>
            <a:ext cx="7710097" cy="777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יהודה</a:t>
            </a:r>
            <a: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סעאדה</a:t>
            </a:r>
            <a:r>
              <a:rPr lang="he-IL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סרג'נט בצבא צרפת החופשית  </a:t>
            </a:r>
            <a:r>
              <a:rPr lang="he-IL" sz="1600" dirty="0" err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S6/795/1 </a:t>
            </a:r>
            <a:r>
              <a:rPr lang="he-IL" sz="16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3CC34DBF-A8F6-44A7-A833-D8D32F6E273E}"/>
              </a:ext>
            </a:extLst>
          </p:cNvPr>
          <p:cNvSpPr txBox="1"/>
          <p:nvPr/>
        </p:nvSpPr>
        <p:spPr>
          <a:xfrm>
            <a:off x="5381625" y="2656513"/>
            <a:ext cx="50196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latin typeface="Calibri" panose="020F0502020204030204" pitchFamily="34" charset="0"/>
                <a:cs typeface="David" panose="020E0502060401010101" pitchFamily="34" charset="-79"/>
              </a:rPr>
              <a:t>ד"ר ליאופולד </a:t>
            </a:r>
            <a:r>
              <a:rPr lang="he-IL" sz="3600" dirty="0" err="1">
                <a:latin typeface="Calibri" panose="020F0502020204030204" pitchFamily="34" charset="0"/>
                <a:cs typeface="David" panose="020E0502060401010101" pitchFamily="34" charset="-79"/>
              </a:rPr>
              <a:t>ברטוואס</a:t>
            </a:r>
            <a:endParaRPr lang="he-IL" sz="3600" dirty="0">
              <a:latin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22C7D96-0E95-4A4C-A13F-184D62F0960E}"/>
              </a:ext>
            </a:extLst>
          </p:cNvPr>
          <p:cNvSpPr txBox="1"/>
          <p:nvPr/>
        </p:nvSpPr>
        <p:spPr>
          <a:xfrm>
            <a:off x="1333500" y="2656513"/>
            <a:ext cx="50196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latin typeface="Calibri" panose="020F0502020204030204" pitchFamily="34" charset="0"/>
                <a:cs typeface="David" panose="020E0502060401010101" pitchFamily="34" charset="-79"/>
              </a:rPr>
              <a:t>אינו אהוב על אנשי המקום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5613A97-14D0-4C82-98B4-82A2035F4DEE}"/>
              </a:ext>
            </a:extLst>
          </p:cNvPr>
          <p:cNvSpPr txBox="1"/>
          <p:nvPr/>
        </p:nvSpPr>
        <p:spPr>
          <a:xfrm>
            <a:off x="3819525" y="3302844"/>
            <a:ext cx="50196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latin typeface="Calibri" panose="020F0502020204030204" pitchFamily="34" charset="0"/>
                <a:cs typeface="David" panose="020E0502060401010101" pitchFamily="34" charset="-79"/>
              </a:rPr>
              <a:t>אפילו לא על האשכנזים</a:t>
            </a:r>
          </a:p>
        </p:txBody>
      </p:sp>
    </p:spTree>
    <p:extLst>
      <p:ext uri="{BB962C8B-B14F-4D97-AF65-F5344CB8AC3E}">
        <p14:creationId xmlns:p14="http://schemas.microsoft.com/office/powerpoint/2010/main" val="31662392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066771" y="831004"/>
            <a:ext cx="8794230" cy="496575"/>
          </a:xfrm>
        </p:spPr>
        <p:txBody>
          <a:bodyPr>
            <a:noAutofit/>
          </a:bodyPr>
          <a:lstStyle/>
          <a:p>
            <a:r>
              <a:rPr 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הדימוי של המוגרבים במהלך ההעפלה לפלשתינה - א"י</a:t>
            </a:r>
          </a:p>
        </p:txBody>
      </p:sp>
      <p:sp>
        <p:nvSpPr>
          <p:cNvPr id="4" name="מלבן 3"/>
          <p:cNvSpPr/>
          <p:nvPr/>
        </p:nvSpPr>
        <p:spPr>
          <a:xfrm>
            <a:off x="1323975" y="1841292"/>
            <a:ext cx="10128510" cy="5165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רפאל חמל </a:t>
            </a:r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(שליח)</a:t>
            </a:r>
          </a:p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he-IL" sz="2000" b="1" dirty="0">
                <a:solidFill>
                  <a:srgbClr val="BB7462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מחנה סאן </a:t>
            </a:r>
            <a:r>
              <a:rPr lang="he-IL" sz="2000" b="1" dirty="0" err="1">
                <a:solidFill>
                  <a:srgbClr val="BB7462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ז'רום</a:t>
            </a:r>
            <a:r>
              <a:rPr lang="he-IL" sz="2000" b="1" dirty="0">
                <a:solidFill>
                  <a:srgbClr val="BB7462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 1947 (שליחות לגולה)</a:t>
            </a:r>
            <a:endParaRPr lang="en-US" sz="2000" b="1" dirty="0">
              <a:solidFill>
                <a:srgbClr val="BB7462"/>
              </a:solidFill>
              <a:latin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המעפילים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החליטו שהבילוי היותר טוב בלילה </a:t>
            </a:r>
            <a:endParaRPr lang="he-IL" sz="28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הוא</a:t>
            </a:r>
            <a:r>
              <a:rPr lang="en-US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לבלות עם בנות 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בטולוז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he-IL" sz="2000" b="1" dirty="0">
                <a:solidFill>
                  <a:srgbClr val="BB7462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מחנה</a:t>
            </a:r>
            <a:r>
              <a:rPr lang="he-IL" sz="2800" b="1" dirty="0">
                <a:solidFill>
                  <a:srgbClr val="BB7462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b="1" dirty="0">
                <a:solidFill>
                  <a:srgbClr val="BB7462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שלווה ובריאות </a:t>
            </a:r>
            <a:r>
              <a:rPr lang="he-IL" sz="2000" b="1" dirty="0" err="1">
                <a:solidFill>
                  <a:srgbClr val="BB7462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בטנס</a:t>
            </a:r>
            <a:r>
              <a:rPr lang="he-IL" sz="2000" b="1" dirty="0">
                <a:solidFill>
                  <a:srgbClr val="BB7462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, אלג'יר (</a:t>
            </a:r>
            <a:r>
              <a:rPr lang="he-IL" sz="2000" b="1" dirty="0" err="1">
                <a:solidFill>
                  <a:srgbClr val="BB7462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אי"ט</a:t>
            </a:r>
            <a:r>
              <a:rPr lang="he-IL" sz="2000" b="1" dirty="0">
                <a:solidFill>
                  <a:srgbClr val="BB7462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 16-12/49-13)</a:t>
            </a:r>
            <a:endParaRPr lang="en-US" sz="2000" b="1" dirty="0">
              <a:solidFill>
                <a:srgbClr val="BB7462"/>
              </a:solidFill>
              <a:latin typeface="Calibri" panose="020F0502020204030204" pitchFamily="34" charset="0"/>
              <a:cs typeface="David" panose="020E0502060401010101" pitchFamily="34" charset="-79"/>
            </a:endParaRPr>
          </a:p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הם סחרו בבגדיהם כדי להשיג 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סיגריות</a:t>
            </a:r>
          </a:p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מתושבי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הכפר במעלה ההר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0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rtl="0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4939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115A2397-4705-4D38-AD31-F0CD96CF2113}"/>
              </a:ext>
            </a:extLst>
          </p:cNvPr>
          <p:cNvSpPr/>
          <p:nvPr/>
        </p:nvSpPr>
        <p:spPr>
          <a:xfrm>
            <a:off x="7486650" y="631617"/>
            <a:ext cx="3965835" cy="610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אפרים פרידמן </a:t>
            </a:r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(שליח)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D3522440-4C6B-4648-9CEB-EA388B9D4957}"/>
              </a:ext>
            </a:extLst>
          </p:cNvPr>
          <p:cNvSpPr/>
          <p:nvPr/>
        </p:nvSpPr>
        <p:spPr>
          <a:xfrm>
            <a:off x="5981700" y="1214904"/>
            <a:ext cx="5470785" cy="414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2000" b="1" dirty="0">
                <a:solidFill>
                  <a:srgbClr val="BB7462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במחנה שלווה ובריאות, </a:t>
            </a:r>
            <a:r>
              <a:rPr lang="he-IL" sz="2000" b="1" dirty="0" err="1">
                <a:solidFill>
                  <a:srgbClr val="BB7462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טנס</a:t>
            </a:r>
            <a:r>
              <a:rPr lang="he-IL" sz="2000" b="1" dirty="0">
                <a:solidFill>
                  <a:srgbClr val="BB7462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, אלג'יר</a:t>
            </a:r>
            <a:endParaRPr lang="en-US" sz="2000" b="1" dirty="0">
              <a:solidFill>
                <a:srgbClr val="BB7462"/>
              </a:solidFill>
              <a:latin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AA738BCF-3B9D-4C92-811B-A4153942D6DC}"/>
              </a:ext>
            </a:extLst>
          </p:cNvPr>
          <p:cNvSpPr/>
          <p:nvPr/>
        </p:nvSpPr>
        <p:spPr>
          <a:xfrm>
            <a:off x="7443787" y="1848620"/>
            <a:ext cx="4051560" cy="54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במחנה </a:t>
            </a:r>
            <a:r>
              <a:rPr lang="he-IL" sz="28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שלווה </a:t>
            </a:r>
            <a:r>
              <a:rPr lang="he-IL" sz="28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ובריאות היו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128344BA-3370-4287-9312-3F34D9DB22CE}"/>
              </a:ext>
            </a:extLst>
          </p:cNvPr>
          <p:cNvSpPr/>
          <p:nvPr/>
        </p:nvSpPr>
        <p:spPr>
          <a:xfrm>
            <a:off x="5024582" y="2085771"/>
            <a:ext cx="368531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זונות ופושעים פליליים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FF791EA9-BEEF-4818-9C5C-1105011230D7}"/>
              </a:ext>
            </a:extLst>
          </p:cNvPr>
          <p:cNvSpPr/>
          <p:nvPr/>
        </p:nvSpPr>
        <p:spPr>
          <a:xfrm>
            <a:off x="7400925" y="3337302"/>
            <a:ext cx="4051560" cy="610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32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יאני</a:t>
            </a:r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32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אבידוב</a:t>
            </a:r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(נתיבים נעלמים)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EE72779F-DEE6-4834-979E-2C4CFCE145AF}"/>
              </a:ext>
            </a:extLst>
          </p:cNvPr>
          <p:cNvSpPr/>
          <p:nvPr/>
        </p:nvSpPr>
        <p:spPr>
          <a:xfrm>
            <a:off x="3657601" y="4127954"/>
            <a:ext cx="4756410" cy="54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28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כל משפחה עם חולים ומלוכלכים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3223491" y="2876279"/>
            <a:ext cx="4263159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שהמשטרה חיפשה אחריהם</a:t>
            </a:r>
            <a:endParaRPr lang="he-IL" sz="2800" b="1" dirty="0">
              <a:solidFill>
                <a:srgbClr val="FF0000"/>
              </a:solidFill>
              <a:latin typeface="Calibri" panose="020F05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968953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B7BFAE1E-0BF6-46FB-89EE-F4DCDB253B4B}"/>
              </a:ext>
            </a:extLst>
          </p:cNvPr>
          <p:cNvSpPr/>
          <p:nvPr/>
        </p:nvSpPr>
        <p:spPr>
          <a:xfrm>
            <a:off x="1323975" y="471716"/>
            <a:ext cx="10128510" cy="6243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חנן רייכמן </a:t>
            </a:r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(שליח) </a:t>
            </a:r>
            <a:r>
              <a:rPr lang="he-IL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he-IL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s6/262</a:t>
            </a:r>
            <a:endParaRPr lang="he-IL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2000" b="1" dirty="0" smtClean="0">
                <a:solidFill>
                  <a:srgbClr val="BB7462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      מחנה </a:t>
            </a:r>
            <a:r>
              <a:rPr lang="he-IL" sz="2000" b="1" dirty="0">
                <a:solidFill>
                  <a:srgbClr val="BB7462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סאן </a:t>
            </a:r>
            <a:r>
              <a:rPr lang="he-IL" sz="2000" b="1" dirty="0" err="1">
                <a:solidFill>
                  <a:srgbClr val="BB7462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ז'רום</a:t>
            </a:r>
            <a:r>
              <a:rPr lang="he-IL" sz="2000" b="1" dirty="0">
                <a:solidFill>
                  <a:srgbClr val="BB7462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, דרום צרפת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יהודי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תוניס- אלמנט מיוחד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e-IL" sz="28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לא יודעים משום </a:t>
            </a:r>
            <a:r>
              <a:rPr lang="he-IL" sz="2800" dirty="0" smtClean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דבר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e-IL" sz="2800" dirty="0" smtClean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8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רק </a:t>
            </a:r>
            <a:r>
              <a:rPr lang="he-IL" sz="2800" b="1" dirty="0" smtClean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אנחנו </a:t>
            </a:r>
            <a:r>
              <a:rPr lang="he-IL" sz="28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רוצים </a:t>
            </a:r>
            <a:r>
              <a:rPr lang="he-IL" sz="2800" b="1" dirty="0" smtClean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לירושלים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הילדים </a:t>
            </a: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מלאים כינים, ללא חינוך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ההורים מדברים רק ערבית</a:t>
            </a: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וקצת צרפתית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e-IL" sz="28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בחלקם </a:t>
            </a: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גם </a:t>
            </a: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לא</a:t>
            </a: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יודעים קרוא וכתוב כלל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e-IL" sz="32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מה לעשות איתם?</a:t>
            </a:r>
            <a:endParaRPr lang="he-IL" sz="3200" b="1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e-IL" sz="3200" b="1" dirty="0">
                <a:solidFill>
                  <a:srgbClr val="FF0000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ומה יעשו באמת </a:t>
            </a:r>
            <a:r>
              <a:rPr lang="he-IL" sz="3200" b="1" dirty="0" smtClean="0">
                <a:solidFill>
                  <a:srgbClr val="FF0000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בארץ?</a:t>
            </a:r>
            <a:endParaRPr lang="en-US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ctr" rtl="0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6409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16" presetClass="entr" presetSubtype="37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16" presetClass="entr" presetSubtype="37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4E1D2FBB-79FA-4084-9DF6-A294DC04E890}"/>
              </a:ext>
            </a:extLst>
          </p:cNvPr>
          <p:cNvSpPr/>
          <p:nvPr/>
        </p:nvSpPr>
        <p:spPr>
          <a:xfrm>
            <a:off x="1323975" y="498267"/>
            <a:ext cx="10128510" cy="512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e-IL" sz="32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יאני</a:t>
            </a:r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3200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אבידוב</a:t>
            </a:r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(נתיבים נעלמים)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e-IL" sz="28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"מעפילי 'יהודה הלוי' ב</a:t>
            </a: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או משפחות-משפחות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כל משפחה </a:t>
            </a: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שבט שלם </a:t>
            </a: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ומבורך בנשים, בילדים ובתינוקות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הם </a:t>
            </a: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חולים ומלוכלכים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הגיעו גם </a:t>
            </a: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בודדים מקזבלנקה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מקושטים בחולצות אמריקאיות משובצות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חמומי מוח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להוטים אחרי משחקי </a:t>
            </a:r>
            <a:r>
              <a:rPr lang="he-IL" sz="28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אזארדי</a:t>
            </a: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8303950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931233" y="343724"/>
            <a:ext cx="8329534" cy="1565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07000"/>
              </a:lnSpc>
            </a:pPr>
            <a:r>
              <a:rPr lang="en-US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0">
              <a:lnSpc>
                <a:spcPct val="107000"/>
              </a:lnSpc>
            </a:pP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ישראל </a:t>
            </a:r>
            <a:r>
              <a:rPr lang="he-IL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חרקובסקי</a:t>
            </a: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[</a:t>
            </a:r>
            <a:r>
              <a:rPr lang="he-IL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חורב, </a:t>
            </a:r>
            <a:r>
              <a:rPr lang="he-IL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שכינויו </a:t>
            </a:r>
            <a:r>
              <a:rPr lang="he-IL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פורטה - שמו </a:t>
            </a:r>
            <a:r>
              <a:rPr lang="he-IL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בפי המעפילים היה יונה]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he-IL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ctr" rtl="0">
              <a:lnSpc>
                <a:spcPct val="107000"/>
              </a:lnSpc>
            </a:pPr>
            <a:r>
              <a:rPr lang="he-IL" sz="3200" b="1" dirty="0">
                <a:solidFill>
                  <a:srgbClr val="BB746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800" b="1" dirty="0">
                <a:solidFill>
                  <a:srgbClr val="BB746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על מעפילי 'יהודה הלוי' </a:t>
            </a:r>
            <a:r>
              <a:rPr lang="he-IL" sz="1600" dirty="0">
                <a:solidFill>
                  <a:srgbClr val="BB746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(</a:t>
            </a:r>
            <a:r>
              <a:rPr lang="he-IL" sz="1600" dirty="0" err="1">
                <a:solidFill>
                  <a:srgbClr val="BB746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את"ה</a:t>
            </a:r>
            <a:r>
              <a:rPr lang="he-IL" sz="1600" dirty="0">
                <a:solidFill>
                  <a:srgbClr val="BB746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14/4)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BD0D5275-536E-465E-AF89-9E93EB242F29}"/>
              </a:ext>
            </a:extLst>
          </p:cNvPr>
          <p:cNvSpPr/>
          <p:nvPr/>
        </p:nvSpPr>
        <p:spPr>
          <a:xfrm rot="10800000" flipV="1">
            <a:off x="3398552" y="1909409"/>
            <a:ext cx="6175947" cy="373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"</a:t>
            </a:r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באו</a:t>
            </a:r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עניים מרודים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לא הביאו אתם </a:t>
            </a:r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כלום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היו מריבות </a:t>
            </a:r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ולא פעם </a:t>
            </a:r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נשלפו סכינים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בהעמסת פחם </a:t>
            </a:r>
            <a:r>
              <a:rPr lang="he-IL" sz="3200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בפלרמו</a:t>
            </a:r>
            <a:endParaRPr lang="he-IL" sz="3200" dirty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e-IL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הם ירדו לעשות ביזנס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he-IL" sz="3200" dirty="0">
                <a:ea typeface="Calibri" panose="020F0502020204030204" pitchFamily="34" charset="0"/>
                <a:cs typeface="David" panose="020E0502060401010101" pitchFamily="34" charset="-79"/>
              </a:rPr>
              <a:t>מוכרים זה וזה וקונים סיגריות"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5486616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984C6655-B16D-48BD-83C3-F3548128C59C}"/>
              </a:ext>
            </a:extLst>
          </p:cNvPr>
          <p:cNvSpPr/>
          <p:nvPr/>
        </p:nvSpPr>
        <p:spPr>
          <a:xfrm>
            <a:off x="2990850" y="228132"/>
            <a:ext cx="8329534" cy="150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107000"/>
              </a:lnSpc>
            </a:pPr>
            <a:r>
              <a:rPr lang="en-US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ישראל </a:t>
            </a:r>
            <a:r>
              <a:rPr lang="he-IL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חרקובסקי</a:t>
            </a: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אי"ט</a:t>
            </a:r>
            <a:r>
              <a:rPr lang="he-IL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16-12/52/136</a:t>
            </a:r>
            <a:endParaRPr lang="he-IL" sz="4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107000"/>
              </a:lnSpc>
            </a:pPr>
            <a:r>
              <a:rPr lang="he-IL" sz="2800" b="1" dirty="0">
                <a:solidFill>
                  <a:srgbClr val="BB746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'יהודה הלוי' </a:t>
            </a:r>
            <a:endParaRPr lang="he-IL" sz="1600" dirty="0">
              <a:solidFill>
                <a:srgbClr val="BB7462"/>
              </a:solidFill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426C4C09-9CA1-4817-8BE6-B1FCD3A28DC2}"/>
              </a:ext>
            </a:extLst>
          </p:cNvPr>
          <p:cNvSpPr/>
          <p:nvPr/>
        </p:nvSpPr>
        <p:spPr>
          <a:xfrm rot="10800000" flipV="1">
            <a:off x="2990852" y="1612165"/>
            <a:ext cx="8329532" cy="4396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32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תמונה </a:t>
            </a:r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עגומה של </a:t>
            </a:r>
            <a:r>
              <a:rPr lang="he-I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ערב-רב</a:t>
            </a:r>
            <a:endParaRPr lang="he-IL" sz="3200" b="1" dirty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                שלא </a:t>
            </a:r>
            <a:r>
              <a:rPr lang="he-IL" sz="3200" b="1" dirty="0">
                <a:solidFill>
                  <a:srgbClr val="FF0000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התאים לערכי ההתיישבות העובדת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3200" dirty="0" smtClean="0">
                <a:latin typeface="Calibri" panose="020F0502020204030204" pitchFamily="34" charset="0"/>
                <a:cs typeface="David" panose="020E0502060401010101" pitchFamily="34" charset="-79"/>
              </a:rPr>
              <a:t>היו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3200" dirty="0" smtClean="0">
                <a:latin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3200" dirty="0">
                <a:latin typeface="Calibri" panose="020F0502020204030204" pitchFamily="34" charset="0"/>
                <a:cs typeface="David" panose="020E0502060401010101" pitchFamily="34" charset="-79"/>
              </a:rPr>
              <a:t>נשים </a:t>
            </a:r>
            <a:r>
              <a:rPr lang="he-IL" sz="3200" b="1" dirty="0">
                <a:latin typeface="Calibri" panose="020F0502020204030204" pitchFamily="34" charset="0"/>
                <a:cs typeface="David" panose="020E0502060401010101" pitchFamily="34" charset="-79"/>
              </a:rPr>
              <a:t>שהבעלים לא היו איתן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3200" dirty="0" smtClean="0">
                <a:latin typeface="Calibri" panose="020F0502020204030204" pitchFamily="34" charset="0"/>
                <a:cs typeface="David" panose="020E0502060401010101" pitchFamily="34" charset="-79"/>
              </a:rPr>
              <a:t>משפחה </a:t>
            </a:r>
            <a:r>
              <a:rPr lang="he-IL" sz="3200" b="1" dirty="0">
                <a:latin typeface="Calibri" panose="020F0502020204030204" pitchFamily="34" charset="0"/>
                <a:cs typeface="David" panose="020E0502060401010101" pitchFamily="34" charset="-79"/>
              </a:rPr>
              <a:t>שהילדים נשארו על החוף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3200" dirty="0" smtClean="0">
                <a:latin typeface="Calibri" panose="020F0502020204030204" pitchFamily="34" charset="0"/>
                <a:cs typeface="David" panose="020E0502060401010101" pitchFamily="34" charset="-79"/>
              </a:rPr>
              <a:t>ילדים </a:t>
            </a:r>
            <a:r>
              <a:rPr lang="he-IL" sz="3200" b="1" dirty="0">
                <a:latin typeface="Calibri" panose="020F0502020204030204" pitchFamily="34" charset="0"/>
                <a:cs typeface="David" panose="020E0502060401010101" pitchFamily="34" charset="-79"/>
              </a:rPr>
              <a:t>שההורים שלהם נשארו על החוף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3200" dirty="0">
                <a:latin typeface="Calibri" panose="020F0502020204030204" pitchFamily="34" charset="0"/>
                <a:cs typeface="David" panose="020E0502060401010101" pitchFamily="34" charset="-79"/>
              </a:rPr>
              <a:t>במריבות בקרב קבוצת נערים </a:t>
            </a:r>
            <a:r>
              <a:rPr lang="he-IL" sz="3200" b="1" dirty="0">
                <a:latin typeface="Calibri" panose="020F0502020204030204" pitchFamily="34" charset="0"/>
                <a:cs typeface="David" panose="020E0502060401010101" pitchFamily="34" charset="-79"/>
              </a:rPr>
              <a:t>נשלפו לא פעם </a:t>
            </a:r>
            <a:r>
              <a:rPr lang="he-IL" sz="3200" b="1" dirty="0" smtClean="0">
                <a:latin typeface="Calibri" panose="020F0502020204030204" pitchFamily="34" charset="0"/>
                <a:cs typeface="David" panose="020E0502060401010101" pitchFamily="34" charset="-79"/>
              </a:rPr>
              <a:t>סכינים</a:t>
            </a:r>
            <a:endParaRPr lang="he-IL" sz="3200" b="1" dirty="0"/>
          </a:p>
        </p:txBody>
      </p:sp>
    </p:spTree>
    <p:extLst>
      <p:ext uri="{BB962C8B-B14F-4D97-AF65-F5344CB8AC3E}">
        <p14:creationId xmlns:p14="http://schemas.microsoft.com/office/powerpoint/2010/main" val="10091111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271479" y="1913121"/>
            <a:ext cx="8239593" cy="2721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כל הדרך היה </a:t>
            </a:r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קשה להשתלט על האנשים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בגלל</a:t>
            </a:r>
            <a:r>
              <a:rPr lang="he-IL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חוסר שפה משותפת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3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אף אחד לא דיבר צרפתית או אנגלית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רק עברית בארבע מילים בלבד</a:t>
            </a:r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DB222CCF-D462-4BF3-A678-95CFBDA3CEAE}"/>
              </a:ext>
            </a:extLst>
          </p:cNvPr>
          <p:cNvSpPr/>
          <p:nvPr/>
        </p:nvSpPr>
        <p:spPr>
          <a:xfrm>
            <a:off x="1931233" y="228132"/>
            <a:ext cx="8329534" cy="113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ישראל </a:t>
            </a:r>
            <a:r>
              <a:rPr lang="he-IL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חרקובסקי</a:t>
            </a: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את"ה</a:t>
            </a:r>
            <a:r>
              <a:rPr lang="he-IL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14/4</a:t>
            </a:r>
            <a:endParaRPr lang="he-IL" sz="1600" dirty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176863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698886" y="1828722"/>
            <a:ext cx="9753599" cy="545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מלבושיהם</a:t>
            </a: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8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היו קרועים ובלויים </a:t>
            </a:r>
            <a:r>
              <a:rPr lang="he-IL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..</a:t>
            </a:r>
            <a:r>
              <a:rPr lang="he-IL" sz="28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והם </a:t>
            </a: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ממבחר העדה הספרדית בגלות ערב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88EF0825-C56D-4659-A078-C46FC97ED173}"/>
              </a:ext>
            </a:extLst>
          </p:cNvPr>
          <p:cNvSpPr/>
          <p:nvPr/>
        </p:nvSpPr>
        <p:spPr>
          <a:xfrm>
            <a:off x="7486650" y="505172"/>
            <a:ext cx="3965835" cy="737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יקותיאלי</a:t>
            </a: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ישראל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D91584B4-46B2-4D52-A396-95C265D30713}"/>
              </a:ext>
            </a:extLst>
          </p:cNvPr>
          <p:cNvSpPr/>
          <p:nvPr/>
        </p:nvSpPr>
        <p:spPr>
          <a:xfrm>
            <a:off x="4705352" y="1242297"/>
            <a:ext cx="6747134" cy="414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2000" b="1" dirty="0">
                <a:solidFill>
                  <a:srgbClr val="BB7462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'יהודה הלוי' בנמל חיפה, מאי 1947 (בחבלי עלייה וההעפלה)</a:t>
            </a:r>
            <a:endParaRPr lang="en-US" sz="2000" b="1" dirty="0">
              <a:solidFill>
                <a:srgbClr val="BB7462"/>
              </a:solidFill>
              <a:latin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62B827D6-53B2-42E6-A593-579F262D24B6}"/>
              </a:ext>
            </a:extLst>
          </p:cNvPr>
          <p:cNvSpPr/>
          <p:nvPr/>
        </p:nvSpPr>
        <p:spPr>
          <a:xfrm>
            <a:off x="1751509" y="3921587"/>
            <a:ext cx="9753599" cy="1673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מעדות </a:t>
            </a:r>
            <a:r>
              <a:rPr lang="he-IL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המזרח שבאפריקה </a:t>
            </a:r>
            <a:r>
              <a:rPr lang="he-IL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הצפונית</a:t>
            </a:r>
            <a:endParaRPr lang="he-IL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רבים מהם </a:t>
            </a:r>
            <a:r>
              <a:rPr lang="he-IL" sz="28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יחפים ולבושי קרעים </a:t>
            </a:r>
          </a:p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                                  כולם </a:t>
            </a:r>
            <a:r>
              <a:rPr lang="he-IL" sz="28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שבורים ורדודים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5E29082B-87E6-43AD-A270-EDF183E66795}"/>
              </a:ext>
            </a:extLst>
          </p:cNvPr>
          <p:cNvSpPr/>
          <p:nvPr/>
        </p:nvSpPr>
        <p:spPr>
          <a:xfrm>
            <a:off x="6362700" y="2774825"/>
            <a:ext cx="5142408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שבועון 'העולם' </a:t>
            </a:r>
            <a:r>
              <a:rPr lang="he-IL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י"ז סיון, תש"ז (5.6.47)</a:t>
            </a:r>
            <a:endParaRPr lang="he-IL" sz="3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EB15B475-FD07-4DA5-A2E5-A3A53B799DF6}"/>
              </a:ext>
            </a:extLst>
          </p:cNvPr>
          <p:cNvSpPr/>
          <p:nvPr/>
        </p:nvSpPr>
        <p:spPr>
          <a:xfrm>
            <a:off x="6034323" y="3432404"/>
            <a:ext cx="5470785" cy="416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2000" b="1" dirty="0">
                <a:solidFill>
                  <a:srgbClr val="BB7462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'יהודה הלוי'</a:t>
            </a:r>
            <a:endParaRPr lang="en-US" sz="2000" b="1" dirty="0">
              <a:solidFill>
                <a:srgbClr val="BB7462"/>
              </a:solidFill>
              <a:latin typeface="Calibri" panose="020F05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847774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3269672" y="2769998"/>
            <a:ext cx="8220363" cy="3494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ישראל</a:t>
            </a:r>
            <a:r>
              <a:rPr lang="he-IL" sz="4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יקותיאלי</a:t>
            </a:r>
            <a:r>
              <a:rPr lang="he-IL" sz="4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בחבלי</a:t>
            </a:r>
            <a:r>
              <a:rPr lang="he-IL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העלייה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וההעפלה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solidFill>
                  <a:srgbClr val="BB7462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'שיבת</a:t>
            </a: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b="1" dirty="0">
                <a:solidFill>
                  <a:srgbClr val="BB7462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ציון'</a:t>
            </a: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he-IL" sz="2400" dirty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הם מבני העדה הספרדית אשר בגלות ערב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הם שרו בניגון ספרדי את הפסוקים </a:t>
            </a:r>
            <a:endParaRPr lang="he-IL" sz="2400" b="1" dirty="0" smtClean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                                                                  לי </a:t>
            </a: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נקם ושילם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[שירת האזינו, דברים ל"ב, ל"ה, </a:t>
            </a:r>
            <a:r>
              <a:rPr lang="he-IL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ד"ב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].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2595418" y="654060"/>
            <a:ext cx="8894617" cy="777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דווח</a:t>
            </a:r>
            <a:r>
              <a:rPr lang="he-IL" sz="4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המשטרה</a:t>
            </a:r>
            <a:r>
              <a:rPr lang="he-IL" sz="4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הבריטית</a:t>
            </a:r>
            <a:r>
              <a:rPr lang="he-IL" sz="4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מנמל</a:t>
            </a:r>
            <a:r>
              <a:rPr lang="he-IL" sz="4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חיפה</a:t>
            </a:r>
            <a:r>
              <a:rPr lang="he-IL" sz="4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1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אי"ט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12-3/68-4 יולי 1947</a:t>
            </a:r>
            <a:endParaRPr lang="he-IL" sz="1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F6EBB5E7-5CBB-42EA-AA57-EE52322159A0}"/>
              </a:ext>
            </a:extLst>
          </p:cNvPr>
          <p:cNvSpPr/>
          <p:nvPr/>
        </p:nvSpPr>
        <p:spPr>
          <a:xfrm>
            <a:off x="9667325" y="1733195"/>
            <a:ext cx="1822710" cy="54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28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'שיבת </a:t>
            </a: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ציון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B68557C-0306-4976-90CF-28B754D5DE57}"/>
              </a:ext>
            </a:extLst>
          </p:cNvPr>
          <p:cNvSpPr/>
          <p:nvPr/>
        </p:nvSpPr>
        <p:spPr>
          <a:xfrm>
            <a:off x="4267200" y="1733194"/>
            <a:ext cx="482138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28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היו  </a:t>
            </a:r>
            <a:r>
              <a:rPr lang="he-IL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מסריחים </a:t>
            </a:r>
            <a:r>
              <a:rPr lang="he-IL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ומלוכלכים</a:t>
            </a:r>
            <a:endParaRPr lang="en-US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E8DE8363-017E-4EF1-BBB7-70ADF48366F4}"/>
              </a:ext>
            </a:extLst>
          </p:cNvPr>
          <p:cNvSpPr/>
          <p:nvPr/>
        </p:nvSpPr>
        <p:spPr>
          <a:xfrm>
            <a:off x="1304926" y="1733194"/>
            <a:ext cx="5319568" cy="1670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כלכים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אפילו השוטרים </a:t>
            </a:r>
            <a:r>
              <a:rPr lang="he-IL" sz="28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לא התקרבו אליהם</a:t>
            </a:r>
            <a:endParaRPr lang="he-IL" sz="2800" b="1" dirty="0" smtClean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4002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>
            <a:extLst>
              <a:ext uri="{FF2B5EF4-FFF2-40B4-BE49-F238E27FC236}">
                <a16:creationId xmlns:a16="http://schemas.microsoft.com/office/drawing/2014/main" id="{747A4980-199F-4EB0-8232-730F8ADB7CF1}"/>
              </a:ext>
            </a:extLst>
          </p:cNvPr>
          <p:cNvSpPr/>
          <p:nvPr/>
        </p:nvSpPr>
        <p:spPr>
          <a:xfrm>
            <a:off x="3790949" y="4154407"/>
            <a:ext cx="7496175" cy="571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המציאות היהודית במקומות אלה </a:t>
            </a: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פרימיטיביות יותר</a:t>
            </a:r>
            <a:endParaRPr lang="en-US" sz="2800" b="1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3095914" y="633283"/>
            <a:ext cx="8783781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he-IL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דימויים של המוגרבים לפני ההעפלה</a:t>
            </a:r>
            <a:endParaRPr lang="en-US" sz="4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4629FB3-AEFF-4CE8-8939-6687E0602541}"/>
              </a:ext>
            </a:extLst>
          </p:cNvPr>
          <p:cNvSpPr txBox="1"/>
          <p:nvPr/>
        </p:nvSpPr>
        <p:spPr>
          <a:xfrm>
            <a:off x="2503343" y="2213495"/>
            <a:ext cx="8783781" cy="740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אליהו </a:t>
            </a:r>
            <a:r>
              <a:rPr lang="he-IL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דובקין</a:t>
            </a: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ראש מחלקת העלייה 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(עליה והצלה 1946)</a:t>
            </a:r>
            <a:endParaRPr lang="he-IL" sz="3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A04BFDFD-3EC1-4CA7-95DC-6C4F68447CFA}"/>
              </a:ext>
            </a:extLst>
          </p:cNvPr>
          <p:cNvSpPr txBox="1"/>
          <p:nvPr/>
        </p:nvSpPr>
        <p:spPr>
          <a:xfrm>
            <a:off x="8534400" y="2890984"/>
            <a:ext cx="27527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BB7462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על יהדות המזרח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7D80B08D-9B9A-48F6-8485-CAEADC276497}"/>
              </a:ext>
            </a:extLst>
          </p:cNvPr>
          <p:cNvSpPr txBox="1"/>
          <p:nvPr/>
        </p:nvSpPr>
        <p:spPr>
          <a:xfrm>
            <a:off x="8772525" y="3631187"/>
            <a:ext cx="25145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latin typeface="Calibri" panose="020F0502020204030204" pitchFamily="34" charset="0"/>
                <a:cs typeface="David" panose="020E0502060401010101" pitchFamily="34" charset="-79"/>
              </a:rPr>
              <a:t>ליהדות זאת אין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630460FD-87FF-4793-ABEB-4404AF78100E}"/>
              </a:ext>
            </a:extLst>
          </p:cNvPr>
          <p:cNvSpPr txBox="1"/>
          <p:nvPr/>
        </p:nvSpPr>
        <p:spPr>
          <a:xfrm>
            <a:off x="7210426" y="3631187"/>
            <a:ext cx="18573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latin typeface="Calibri" panose="020F0502020204030204" pitchFamily="34" charset="0"/>
                <a:cs typeface="David" panose="020E0502060401010101" pitchFamily="34" charset="-79"/>
              </a:rPr>
              <a:t>מורשת עבר,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A73441E1-36F8-43BC-9635-10E62881A6C0}"/>
              </a:ext>
            </a:extLst>
          </p:cNvPr>
          <p:cNvSpPr txBox="1"/>
          <p:nvPr/>
        </p:nvSpPr>
        <p:spPr>
          <a:xfrm>
            <a:off x="5657851" y="3631187"/>
            <a:ext cx="1704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latin typeface="Calibri" panose="020F0502020204030204" pitchFamily="34" charset="0"/>
                <a:cs typeface="David" panose="020E0502060401010101" pitchFamily="34" charset="-79"/>
              </a:rPr>
              <a:t>גיווני דעות,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F66719F2-DF48-474B-95AF-8385F6917A50}"/>
              </a:ext>
            </a:extLst>
          </p:cNvPr>
          <p:cNvSpPr txBox="1"/>
          <p:nvPr/>
        </p:nvSpPr>
        <p:spPr>
          <a:xfrm>
            <a:off x="3848100" y="3631187"/>
            <a:ext cx="18573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latin typeface="Calibri" panose="020F0502020204030204" pitchFamily="34" charset="0"/>
                <a:cs typeface="David" panose="020E0502060401010101" pitchFamily="34" charset="-79"/>
              </a:rPr>
              <a:t>תנועות נוער,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B3DC524F-000F-4EDE-ABB8-8A2B9A9D857A}"/>
              </a:ext>
            </a:extLst>
          </p:cNvPr>
          <p:cNvSpPr txBox="1"/>
          <p:nvPr/>
        </p:nvSpPr>
        <p:spPr>
          <a:xfrm>
            <a:off x="2290763" y="3631187"/>
            <a:ext cx="1704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latin typeface="Calibri" panose="020F0502020204030204" pitchFamily="34" charset="0"/>
                <a:cs typeface="David" panose="020E0502060401010101" pitchFamily="34" charset="-79"/>
              </a:rPr>
              <a:t>סיעות</a:t>
            </a:r>
          </a:p>
        </p:txBody>
      </p:sp>
    </p:spTree>
    <p:extLst>
      <p:ext uri="{BB962C8B-B14F-4D97-AF65-F5344CB8AC3E}">
        <p14:creationId xmlns:p14="http://schemas.microsoft.com/office/powerpoint/2010/main" val="24118452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600512" y="628182"/>
            <a:ext cx="8419475" cy="777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ילדי</a:t>
            </a:r>
            <a:r>
              <a:rPr lang="he-IL" sz="4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תנועת</a:t>
            </a:r>
            <a:r>
              <a:rPr lang="he-IL" sz="4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'דרור'</a:t>
            </a:r>
            <a:r>
              <a:rPr lang="he-IL" sz="4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יציאת אירופה תש"ז</a:t>
            </a:r>
            <a:r>
              <a:rPr lang="he-IL" sz="20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he-IL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8DCACA1-3EBE-46FC-8340-38AAC4AFCEBC}"/>
              </a:ext>
            </a:extLst>
          </p:cNvPr>
          <p:cNvSpPr txBox="1"/>
          <p:nvPr/>
        </p:nvSpPr>
        <p:spPr>
          <a:xfrm>
            <a:off x="1300163" y="1721032"/>
            <a:ext cx="10125075" cy="4131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32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יחד </a:t>
            </a:r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אתנו באקסודוס</a:t>
            </a:r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נוסעת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גם</a:t>
            </a:r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he-IL" sz="3200" b="1" dirty="0" smtClean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e-I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קבוצת </a:t>
            </a:r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יהודים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מאפריקה הרחוקה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אנשים שחומי פנים וחסונים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32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                                      הם </a:t>
            </a:r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מתגאים </a:t>
            </a:r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ברחבי הכתפיים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ואוחזי הסכין הללו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כל אחד מהם תחוב לו</a:t>
            </a:r>
            <a:r>
              <a:rPr lang="he-IL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סכינו בתוך </a:t>
            </a:r>
            <a:r>
              <a:rPr lang="he-IL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נעליו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0406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957403" y="701571"/>
            <a:ext cx="7390150" cy="1395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he-IL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הדימוי של המוגרבים </a:t>
            </a:r>
            <a:r>
              <a:rPr lang="he-IL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במחנות קפריסין  </a:t>
            </a:r>
            <a:r>
              <a:rPr lang="he-IL" sz="40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קפריסין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2203554" y="1677398"/>
            <a:ext cx="9143999" cy="2994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דוד</a:t>
            </a:r>
            <a:r>
              <a:rPr lang="he-IL" sz="36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שערי</a:t>
            </a:r>
            <a:r>
              <a:rPr lang="he-IL" sz="36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(גירוש קפריסין)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רבים מבני הנוער באו </a:t>
            </a:r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מקבוצות שוליים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היו </a:t>
            </a:r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חסרי השכלה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תגובותיהם אמוציונליות </a:t>
            </a:r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ללא כל ריסון עצמי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0408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494957" y="640334"/>
            <a:ext cx="9818557" cy="4650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נחום</a:t>
            </a:r>
            <a:r>
              <a:rPr lang="he-IL" sz="36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בוגנר</a:t>
            </a: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(אי הגירוש)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R="450215">
              <a:lnSpc>
                <a:spcPct val="107000"/>
              </a:lnSpc>
              <a:spcAft>
                <a:spcPts val="800"/>
              </a:spcAft>
            </a:pPr>
            <a:r>
              <a:rPr lang="he-IL" sz="3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לראשונה </a:t>
            </a:r>
            <a:r>
              <a:rPr lang="he-IL" sz="36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קרה ש-</a:t>
            </a:r>
            <a:endParaRPr lang="he-IL" sz="36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571500" marR="450215" indent="-57150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36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קבוצה שלמה יחסית</a:t>
            </a:r>
          </a:p>
          <a:p>
            <a:pPr marR="450215" algn="ctr">
              <a:lnSpc>
                <a:spcPct val="107000"/>
              </a:lnSpc>
              <a:spcAft>
                <a:spcPts val="800"/>
              </a:spcAft>
            </a:pPr>
            <a:r>
              <a:rPr lang="he-IL" sz="3600" dirty="0">
                <a:solidFill>
                  <a:srgbClr val="FF000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של מעפילים יוצאי ארצות האסלאם</a:t>
            </a:r>
          </a:p>
          <a:p>
            <a:pPr marR="450215" algn="ctr">
              <a:lnSpc>
                <a:spcPct val="107000"/>
              </a:lnSpc>
              <a:spcAft>
                <a:spcPts val="800"/>
              </a:spcAft>
            </a:pPr>
            <a:r>
              <a:rPr lang="he-IL" sz="3600" b="1" dirty="0">
                <a:solidFill>
                  <a:srgbClr val="FF000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התקשתה</a:t>
            </a:r>
            <a:r>
              <a:rPr lang="he-IL" sz="36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3600" b="1" dirty="0">
                <a:solidFill>
                  <a:srgbClr val="FF000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להיקלט</a:t>
            </a:r>
          </a:p>
          <a:p>
            <a:pPr marR="450215" algn="ctr">
              <a:lnSpc>
                <a:spcPct val="107000"/>
              </a:lnSpc>
              <a:spcAft>
                <a:spcPts val="800"/>
              </a:spcAft>
            </a:pPr>
            <a:r>
              <a:rPr lang="he-IL" sz="3600" b="1" dirty="0">
                <a:solidFill>
                  <a:srgbClr val="FF000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ולהשתלב בחברת המעפילים</a:t>
            </a:r>
            <a:endParaRPr lang="en-US" sz="3600" b="1" dirty="0">
              <a:solidFill>
                <a:srgbClr val="FF0000"/>
              </a:solidFill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410733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5333A441-2395-44AE-8690-F2D2DFBB3CF1}"/>
              </a:ext>
            </a:extLst>
          </p:cNvPr>
          <p:cNvSpPr/>
          <p:nvPr/>
        </p:nvSpPr>
        <p:spPr>
          <a:xfrm>
            <a:off x="4648200" y="631617"/>
            <a:ext cx="6804285" cy="610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32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עקריש</a:t>
            </a:r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יוסי </a:t>
            </a:r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(מעפיל ב-'המעפיל האלמוני')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D9B77CBC-B7B0-4993-9AD4-BFFE739B45B6}"/>
              </a:ext>
            </a:extLst>
          </p:cNvPr>
          <p:cNvSpPr/>
          <p:nvPr/>
        </p:nvSpPr>
        <p:spPr>
          <a:xfrm>
            <a:off x="5981700" y="1214904"/>
            <a:ext cx="5470785" cy="414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2000" b="1" dirty="0">
                <a:solidFill>
                  <a:srgbClr val="BB7462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ראיון אישי</a:t>
            </a:r>
            <a:endParaRPr lang="en-US" sz="2000" b="1" dirty="0">
              <a:solidFill>
                <a:srgbClr val="BB7462"/>
              </a:solidFill>
              <a:latin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917DA911-E11A-4FB6-B5FC-D8C12545DBBF}"/>
              </a:ext>
            </a:extLst>
          </p:cNvPr>
          <p:cNvSpPr/>
          <p:nvPr/>
        </p:nvSpPr>
        <p:spPr>
          <a:xfrm>
            <a:off x="6391564" y="1866784"/>
            <a:ext cx="5060921" cy="1107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א-</a:t>
            </a:r>
            <a:r>
              <a:rPr lang="he-IL" sz="2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שלוגן</a:t>
            </a:r>
            <a:r>
              <a:rPr lang="he-IL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א-מסר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                        </a:t>
            </a:r>
            <a:r>
              <a:rPr lang="he-IL" sz="28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מריבה עם סכין</a:t>
            </a:r>
            <a:endParaRPr lang="en-US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27466AA7-4E97-460A-862A-18DE194BA39B}"/>
              </a:ext>
            </a:extLst>
          </p:cNvPr>
          <p:cNvSpPr/>
          <p:nvPr/>
        </p:nvSpPr>
        <p:spPr>
          <a:xfrm>
            <a:off x="4362450" y="3556377"/>
            <a:ext cx="7090035" cy="610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פוני </a:t>
            </a:r>
            <a:r>
              <a:rPr lang="he-IL" sz="32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כלפון</a:t>
            </a:r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שלום  / אליהו </a:t>
            </a:r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ביטון </a:t>
            </a:r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(</a:t>
            </a:r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מעפילים 'יהודה </a:t>
            </a:r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הלוי)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C82E5638-D390-4938-A1AB-9CA58EFCFB61}"/>
              </a:ext>
            </a:extLst>
          </p:cNvPr>
          <p:cNvSpPr/>
          <p:nvPr/>
        </p:nvSpPr>
        <p:spPr>
          <a:xfrm>
            <a:off x="7572376" y="4347662"/>
            <a:ext cx="3880110" cy="54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בדקו בשירותים ובמקלחת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A37D9016-4864-4F48-9CC8-B82C26850F2A}"/>
              </a:ext>
            </a:extLst>
          </p:cNvPr>
          <p:cNvSpPr/>
          <p:nvPr/>
        </p:nvSpPr>
        <p:spPr>
          <a:xfrm>
            <a:off x="5501513" y="4347661"/>
            <a:ext cx="2432311" cy="54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28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אם יש לנו זנבות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3724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047999" y="964524"/>
            <a:ext cx="8599357" cy="1371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מרדכי</a:t>
            </a:r>
            <a:r>
              <a:rPr lang="he-IL" sz="36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חיות</a:t>
            </a:r>
            <a:r>
              <a:rPr lang="he-IL" sz="36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(</a:t>
            </a:r>
            <a:r>
              <a:rPr lang="he-IL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אצ"ד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 47/900/008)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450215">
              <a:lnSpc>
                <a:spcPct val="107000"/>
              </a:lnSpc>
              <a:spcAft>
                <a:spcPts val="800"/>
              </a:spcAf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צופה בחרדה </a:t>
            </a:r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לקראת קליטתם של המוגרבים בא"י </a:t>
            </a:r>
          </a:p>
        </p:txBody>
      </p:sp>
      <p:sp>
        <p:nvSpPr>
          <p:cNvPr id="3" name="מלבן 2"/>
          <p:cNvSpPr/>
          <p:nvPr/>
        </p:nvSpPr>
        <p:spPr>
          <a:xfrm>
            <a:off x="3048000" y="2799198"/>
            <a:ext cx="8599356" cy="3109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מרדכי</a:t>
            </a:r>
            <a:r>
              <a:rPr lang="he-IL" sz="36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גולדמן</a:t>
            </a:r>
            <a:r>
              <a:rPr lang="he-IL" sz="36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עיתונאי, (חירות 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8.9.59)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he-IL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חרדים  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ליטאים: הם </a:t>
            </a:r>
            <a:r>
              <a:rPr lang="he-IL" sz="24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שוורצאע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e-IL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לא מבינים את העברית שלהם</a:t>
            </a:r>
          </a:p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he-IL" sz="2400" dirty="0" smtClean="0">
                <a:ea typeface="Calibri" panose="020F0502020204030204" pitchFamily="34" charset="0"/>
                <a:cs typeface="David" panose="020E0502060401010101" pitchFamily="34" charset="-79"/>
              </a:rPr>
              <a:t>    התארח בשבת </a:t>
            </a:r>
            <a:r>
              <a:rPr lang="he-IL" sz="2400" dirty="0">
                <a:ea typeface="Calibri" panose="020F0502020204030204" pitchFamily="34" charset="0"/>
                <a:cs typeface="David" panose="020E0502060401010101" pitchFamily="34" charset="-79"/>
              </a:rPr>
              <a:t>בקרב מעפילי </a:t>
            </a:r>
            <a:r>
              <a:rPr lang="he-IL" sz="2400" dirty="0" smtClean="0">
                <a:ea typeface="Calibri" panose="020F0502020204030204" pitchFamily="34" charset="0"/>
                <a:cs typeface="David" panose="020E0502060401010101" pitchFamily="34" charset="-79"/>
              </a:rPr>
              <a:t>צפון אפריקה 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במחנה 55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he-IL" sz="2400" dirty="0" smtClean="0">
              <a:ea typeface="Calibri" panose="020F0502020204030204" pitchFamily="34" charset="0"/>
              <a:cs typeface="David" panose="020E0502060401010101" pitchFamily="34" charset="-79"/>
            </a:endParaRPr>
          </a:p>
          <a:p>
            <a:r>
              <a:rPr lang="he-IL" sz="2400" dirty="0"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dirty="0" smtClean="0">
                <a:ea typeface="Calibri" panose="020F0502020204030204" pitchFamily="34" charset="0"/>
                <a:cs typeface="David" panose="020E0502060401010101" pitchFamily="34" charset="-79"/>
              </a:rPr>
              <a:t>                                                    מחילה מאור החיים הקדוש</a:t>
            </a:r>
          </a:p>
          <a:p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15325095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178102" y="843509"/>
            <a:ext cx="8464446" cy="3599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מוריס</a:t>
            </a:r>
            <a:r>
              <a:rPr lang="he-IL" sz="36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לאוב</a:t>
            </a:r>
            <a:r>
              <a:rPr lang="he-IL" sz="36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מנהל הג'וינט ( </a:t>
            </a:r>
            <a:r>
              <a:rPr lang="he-IL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אי"ט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16-12/48-18)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e-I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450215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בפעם הראשונה שמעתי את  המילים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he-IL" sz="3200" b="1" dirty="0" err="1" smtClean="0">
                <a:ea typeface="Calibri" panose="020F0502020204030204" pitchFamily="34" charset="0"/>
                <a:cs typeface="David" panose="020E0502060401010101" pitchFamily="34" charset="-79"/>
              </a:rPr>
              <a:t>שווארצעאן</a:t>
            </a:r>
            <a:r>
              <a:rPr lang="he-IL" sz="3200" b="1" dirty="0" smtClean="0"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3200" b="1" dirty="0" err="1">
                <a:ea typeface="Calibri" panose="020F0502020204030204" pitchFamily="34" charset="0"/>
                <a:cs typeface="David" panose="020E0502060401010101" pitchFamily="34" charset="-79"/>
              </a:rPr>
              <a:t>זענאן</a:t>
            </a:r>
            <a:r>
              <a:rPr lang="he-IL" sz="3200" b="1" dirty="0"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3200" b="1" dirty="0" smtClean="0">
                <a:ea typeface="Calibri" panose="020F0502020204030204" pitchFamily="34" charset="0"/>
                <a:cs typeface="David" panose="020E0502060401010101" pitchFamily="34" charset="-79"/>
              </a:rPr>
              <a:t>דו</a:t>
            </a:r>
          </a:p>
          <a:p>
            <a:r>
              <a:rPr lang="he-IL" sz="3200" b="1" dirty="0" smtClean="0">
                <a:ea typeface="Calibri" panose="020F0502020204030204" pitchFamily="34" charset="0"/>
                <a:cs typeface="David" panose="020E0502060401010101" pitchFamily="34" charset="-79"/>
              </a:rPr>
              <a:t>                                     </a:t>
            </a:r>
            <a:r>
              <a:rPr lang="he-IL" sz="3200" b="1" dirty="0" smtClean="0">
                <a:solidFill>
                  <a:srgbClr val="FF0000"/>
                </a:solidFill>
                <a:ea typeface="Calibri" panose="020F0502020204030204" pitchFamily="34" charset="0"/>
                <a:cs typeface="David" panose="020E0502060401010101" pitchFamily="34" charset="-79"/>
              </a:rPr>
              <a:t>השחורים </a:t>
            </a:r>
            <a:r>
              <a:rPr lang="he-IL" sz="3200" b="1" dirty="0">
                <a:solidFill>
                  <a:srgbClr val="FF0000"/>
                </a:solidFill>
                <a:ea typeface="Calibri" panose="020F0502020204030204" pitchFamily="34" charset="0"/>
                <a:cs typeface="David" panose="020E0502060401010101" pitchFamily="34" charset="-79"/>
              </a:rPr>
              <a:t>הגיעו לכאן</a:t>
            </a:r>
            <a:endParaRPr lang="he-I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945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114800" y="-47625"/>
            <a:ext cx="7478062" cy="1468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he-IL" sz="3200" b="1" dirty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דימוי המוגרבים על סף הקמת המדינה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047999" y="1811973"/>
            <a:ext cx="8349674" cy="3727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נדיה</a:t>
            </a:r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כהן</a:t>
            </a:r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תנועת דרור- </a:t>
            </a:r>
            <a:r>
              <a:rPr lang="he-IL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צעירי ציון </a:t>
            </a:r>
            <a:r>
              <a:rPr lang="he-IL" sz="16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(</a:t>
            </a:r>
            <a:r>
              <a:rPr lang="he-IL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אי"ט</a:t>
            </a:r>
            <a:r>
              <a:rPr lang="he-IL" sz="16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16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2-12/39-9)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R="540385">
              <a:lnSpc>
                <a:spcPct val="107000"/>
              </a:lnSpc>
              <a:spcAft>
                <a:spcPts val="800"/>
              </a:spcAft>
            </a:pPr>
            <a:r>
              <a:rPr lang="he-IL" sz="32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החומר </a:t>
            </a:r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האנושי </a:t>
            </a:r>
            <a:r>
              <a:rPr lang="he-IL" sz="32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הוא -</a:t>
            </a:r>
            <a:endParaRPr lang="he-IL" sz="3200" dirty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457200" marR="540385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e-IL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קשה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540385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e-IL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מחוסר השכלה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3200" b="1" dirty="0">
                <a:solidFill>
                  <a:srgbClr val="FF0000"/>
                </a:solidFill>
                <a:ea typeface="Calibri" panose="020F0502020204030204" pitchFamily="34" charset="0"/>
                <a:cs typeface="David" panose="020E0502060401010101" pitchFamily="34" charset="-79"/>
              </a:rPr>
              <a:t>מפגר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3200" b="1" dirty="0">
                <a:solidFill>
                  <a:srgbClr val="FF0000"/>
                </a:solidFill>
                <a:ea typeface="Calibri" panose="020F0502020204030204" pitchFamily="34" charset="0"/>
                <a:cs typeface="David" panose="020E0502060401010101" pitchFamily="34" charset="-79"/>
              </a:rPr>
              <a:t>ומחוסר חינוך </a:t>
            </a:r>
            <a:r>
              <a:rPr lang="he-IL" sz="3200" b="1" dirty="0" smtClean="0">
                <a:solidFill>
                  <a:srgbClr val="FF0000"/>
                </a:solidFill>
                <a:ea typeface="Calibri" panose="020F0502020204030204" pitchFamily="34" charset="0"/>
                <a:cs typeface="David" panose="020E0502060401010101" pitchFamily="34" charset="-79"/>
              </a:rPr>
              <a:t>אלמנטר</a:t>
            </a:r>
            <a:r>
              <a:rPr lang="he-IL" sz="3200" b="1" dirty="0" smtClean="0">
                <a:ea typeface="Calibri" panose="020F0502020204030204" pitchFamily="34" charset="0"/>
                <a:cs typeface="David" panose="020E0502060401010101" pitchFamily="34" charset="-79"/>
              </a:rPr>
              <a:t>י</a:t>
            </a:r>
            <a:endParaRPr lang="he-IL" sz="3200" b="1" dirty="0"/>
          </a:p>
        </p:txBody>
      </p:sp>
    </p:spTree>
    <p:extLst>
      <p:ext uri="{BB962C8B-B14F-4D97-AF65-F5344CB8AC3E}">
        <p14:creationId xmlns:p14="http://schemas.microsoft.com/office/powerpoint/2010/main" val="15117263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928735" y="708129"/>
            <a:ext cx="8334530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רחל</a:t>
            </a:r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4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כהן </a:t>
            </a:r>
            <a:r>
              <a:rPr lang="he-I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תנועת דרור </a:t>
            </a:r>
            <a:r>
              <a:rPr lang="he-IL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16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(שליחות לגולה)</a:t>
            </a:r>
            <a:endParaRPr lang="he-IL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A1113F69-6137-441E-99D4-8C4767252F4A}"/>
              </a:ext>
            </a:extLst>
          </p:cNvPr>
          <p:cNvSpPr txBox="1"/>
          <p:nvPr/>
        </p:nvSpPr>
        <p:spPr>
          <a:xfrm>
            <a:off x="3314700" y="1684381"/>
            <a:ext cx="6096000" cy="38164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1200"/>
              </a:spcAft>
            </a:pP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כל בחור 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שני, שלישי </a:t>
            </a:r>
          </a:p>
          <a:p>
            <a:pPr marL="457200" indent="-457200" algn="ctr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he-IL" sz="3200" b="1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היו חולי </a:t>
            </a:r>
            <a:r>
              <a:rPr lang="he-IL" sz="3200" b="1" dirty="0" err="1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סיפליס</a:t>
            </a:r>
            <a:r>
              <a:rPr lang="he-IL" sz="3200" b="1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או גרענת 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2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הנוער </a:t>
            </a:r>
            <a:r>
              <a:rPr lang="he-IL" sz="32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רקוב עד היסוד</a:t>
            </a:r>
          </a:p>
          <a:p>
            <a:pPr algn="ctr">
              <a:spcAft>
                <a:spcPts val="1200"/>
              </a:spcAft>
            </a:pPr>
            <a:r>
              <a:rPr lang="he-IL" sz="3200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גופנית </a:t>
            </a:r>
            <a:r>
              <a:rPr lang="he-IL" sz="32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ורוחנית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גרוע מכל תרבות ערבית נמוכה </a:t>
            </a:r>
          </a:p>
          <a:p>
            <a:pPr algn="ctr">
              <a:spcAft>
                <a:spcPts val="1200"/>
              </a:spcAft>
            </a:pPr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2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אין </a:t>
            </a:r>
            <a:r>
              <a:rPr lang="he-IL" sz="32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מושגים של ניקיון </a:t>
            </a:r>
            <a:r>
              <a:rPr lang="he-IL" sz="32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מינימליים</a:t>
            </a:r>
            <a:endParaRPr lang="he-IL" sz="32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612866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1DCFE6B7-79D2-4181-BE7F-923E7FC000BA}"/>
              </a:ext>
            </a:extLst>
          </p:cNvPr>
          <p:cNvSpPr/>
          <p:nvPr/>
        </p:nvSpPr>
        <p:spPr>
          <a:xfrm>
            <a:off x="1928735" y="708129"/>
            <a:ext cx="8334530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רחל</a:t>
            </a:r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כהן</a:t>
            </a:r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 </a:t>
            </a:r>
            <a:r>
              <a:rPr lang="he-IL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תנועת דרור </a:t>
            </a:r>
            <a:r>
              <a:rPr lang="he-IL" sz="16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(שליחות </a:t>
            </a:r>
            <a:r>
              <a:rPr lang="he-IL" sz="16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לגולה)</a:t>
            </a:r>
            <a:endParaRPr lang="he-IL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D4E1EB97-24A5-40D0-807F-429B0E30E5F4}"/>
              </a:ext>
            </a:extLst>
          </p:cNvPr>
          <p:cNvSpPr txBox="1"/>
          <p:nvPr/>
        </p:nvSpPr>
        <p:spPr>
          <a:xfrm>
            <a:off x="1791855" y="1684381"/>
            <a:ext cx="7618845" cy="44627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1200"/>
              </a:spcAft>
            </a:pPr>
            <a:r>
              <a:rPr lang="he-IL" sz="3200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במרוקו </a:t>
            </a:r>
            <a:r>
              <a:rPr lang="he-IL" sz="32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אין זה נכון </a:t>
            </a:r>
          </a:p>
          <a:p>
            <a:pPr algn="ctr">
              <a:spcAft>
                <a:spcPts val="1200"/>
              </a:spcAft>
            </a:pPr>
            <a:r>
              <a:rPr lang="he-IL" sz="3200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שהעם היהודי הוא עם הספר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מחצית מהנוער</a:t>
            </a: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2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 יודעים </a:t>
            </a:r>
            <a:endParaRPr lang="he-IL" sz="3200" b="1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spcAft>
                <a:spcPts val="1200"/>
              </a:spcAft>
            </a:pPr>
            <a:r>
              <a:rPr lang="he-IL" sz="32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קרוא </a:t>
            </a:r>
            <a:r>
              <a:rPr lang="he-IL" sz="32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וכתוב</a:t>
            </a:r>
          </a:p>
          <a:p>
            <a:pPr marL="457200" indent="-457200" algn="ctr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המחצית השנייה </a:t>
            </a:r>
            <a:r>
              <a:rPr lang="he-IL" sz="32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אינה יודעת </a:t>
            </a:r>
            <a:r>
              <a:rPr lang="he-IL" sz="32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הרבה</a:t>
            </a:r>
          </a:p>
          <a:p>
            <a:pPr algn="ctr">
              <a:spcAft>
                <a:spcPts val="1200"/>
              </a:spcAft>
            </a:pPr>
            <a:r>
              <a:rPr lang="he-IL" sz="32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ואינה </a:t>
            </a:r>
            <a:r>
              <a:rPr lang="he-IL" sz="32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מתעניינת בספר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he-IL" sz="32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מרוקאים לא יוכלו לחיות בקיבוצים</a:t>
            </a: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6461434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EC00C0FA-3581-4638-AD7B-BC79EB3D0F7C}"/>
              </a:ext>
            </a:extLst>
          </p:cNvPr>
          <p:cNvSpPr/>
          <p:nvPr/>
        </p:nvSpPr>
        <p:spPr>
          <a:xfrm>
            <a:off x="8420100" y="2614798"/>
            <a:ext cx="3171825" cy="2771775"/>
          </a:xfrm>
          <a:prstGeom prst="roundRect">
            <a:avLst/>
          </a:prstGeom>
          <a:solidFill>
            <a:srgbClr val="BB7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הם מקבץ של ארחי פרחי צעירים</a:t>
            </a:r>
          </a:p>
          <a:p>
            <a:pPr algn="ctr"/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'פושעים וזונות'</a:t>
            </a:r>
          </a:p>
          <a:p>
            <a:pPr algn="ctr"/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ומשפחות מרובות ילדים</a:t>
            </a: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D05DD30E-E4A2-4E1B-AEE1-600685FC6741}"/>
              </a:ext>
            </a:extLst>
          </p:cNvPr>
          <p:cNvSpPr/>
          <p:nvPr/>
        </p:nvSpPr>
        <p:spPr>
          <a:xfrm>
            <a:off x="4991100" y="2638424"/>
            <a:ext cx="3171825" cy="2771775"/>
          </a:xfrm>
          <a:prstGeom prst="roundRect">
            <a:avLst/>
          </a:prstGeom>
          <a:solidFill>
            <a:srgbClr val="BB7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הם דומים לערבים </a:t>
            </a:r>
          </a:p>
          <a:p>
            <a:pPr algn="ctr"/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ונטייתם ה'פשיסטית' או ה'רוויזיוניסטית'</a:t>
            </a:r>
          </a:p>
          <a:p>
            <a:pPr algn="ctr"/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עלולה לאיים על היישוב המאורגן בפלשתינה-א"י</a:t>
            </a:r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2B434FEE-D6FC-4052-B5EB-C27F3B256ACC}"/>
              </a:ext>
            </a:extLst>
          </p:cNvPr>
          <p:cNvSpPr/>
          <p:nvPr/>
        </p:nvSpPr>
        <p:spPr>
          <a:xfrm>
            <a:off x="1562100" y="2614798"/>
            <a:ext cx="3171825" cy="2771775"/>
          </a:xfrm>
          <a:prstGeom prst="roundRect">
            <a:avLst/>
          </a:prstGeom>
          <a:solidFill>
            <a:srgbClr val="BB7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הם בורים ועמי ארצות בכל הנוגע ליהדותם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DD01928C-469D-4F16-939E-7665A46507A5}"/>
              </a:ext>
            </a:extLst>
          </p:cNvPr>
          <p:cNvSpPr txBox="1"/>
          <p:nvPr/>
        </p:nvSpPr>
        <p:spPr>
          <a:xfrm>
            <a:off x="2705100" y="762685"/>
            <a:ext cx="91535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מסקירת הדימוי של יהודי המגרב עולים </a:t>
            </a:r>
            <a:r>
              <a:rPr lang="he-IL" sz="32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שלושה </a:t>
            </a:r>
            <a:r>
              <a:rPr lang="he-IL" sz="3200" b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היבטים</a:t>
            </a:r>
            <a:endParaRPr lang="he-IL" sz="3200" dirty="0">
              <a:solidFill>
                <a:schemeClr val="bg1"/>
              </a:solidFill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95A69739-7EE6-4C5A-B421-52014F16D2A8}"/>
              </a:ext>
            </a:extLst>
          </p:cNvPr>
          <p:cNvSpPr/>
          <p:nvPr/>
        </p:nvSpPr>
        <p:spPr>
          <a:xfrm>
            <a:off x="9061319" y="2004118"/>
            <a:ext cx="1889385" cy="608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חברתי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BDD17E7B-59A0-4396-AF68-828B569F4E3E}"/>
              </a:ext>
            </a:extLst>
          </p:cNvPr>
          <p:cNvSpPr/>
          <p:nvPr/>
        </p:nvSpPr>
        <p:spPr>
          <a:xfrm>
            <a:off x="5632319" y="2004117"/>
            <a:ext cx="1889385" cy="608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פוליטי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6B131583-35C1-4BA7-9A18-C73DACAF48FF}"/>
              </a:ext>
            </a:extLst>
          </p:cNvPr>
          <p:cNvSpPr/>
          <p:nvPr/>
        </p:nvSpPr>
        <p:spPr>
          <a:xfrm>
            <a:off x="2185989" y="1988934"/>
            <a:ext cx="1889385" cy="608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דתי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746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:a16="http://schemas.microsoft.com/office/drawing/2014/main" id="{7AAC8FFB-F681-4EF3-9076-29059E3B401D}"/>
              </a:ext>
            </a:extLst>
          </p:cNvPr>
          <p:cNvSpPr/>
          <p:nvPr/>
        </p:nvSpPr>
        <p:spPr>
          <a:xfrm>
            <a:off x="534649" y="599608"/>
            <a:ext cx="10792918" cy="337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דוד</a:t>
            </a:r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שאלתיאל </a:t>
            </a:r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שליח לצפון אפריקה</a:t>
            </a:r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1200" b="1" dirty="0" err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אצ"מ</a:t>
            </a:r>
            <a:r>
              <a:rPr lang="he-IL" sz="1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12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44/490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</a:t>
            </a:r>
            <a:r>
              <a:rPr lang="he-IL" sz="1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he-IL" sz="3200" b="1" dirty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r>
              <a:rPr lang="he-IL" sz="2800" b="1" dirty="0">
                <a:solidFill>
                  <a:srgbClr val="BB7462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על</a:t>
            </a:r>
            <a:r>
              <a:rPr lang="he-IL" sz="3200" b="1" dirty="0">
                <a:solidFill>
                  <a:srgbClr val="BB746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800" b="1" dirty="0">
                <a:solidFill>
                  <a:srgbClr val="BB7462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יהדות</a:t>
            </a:r>
            <a:r>
              <a:rPr lang="he-IL" sz="3200" b="1" dirty="0">
                <a:solidFill>
                  <a:srgbClr val="BB746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800" b="1" dirty="0">
                <a:solidFill>
                  <a:srgbClr val="BB7462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אלג'יר</a:t>
            </a:r>
          </a:p>
          <a:p>
            <a:endParaRPr lang="he-IL" sz="2800" b="1" dirty="0">
              <a:solidFill>
                <a:srgbClr val="BB7462"/>
              </a:solidFill>
              <a:latin typeface="Calibri" panose="020F0502020204030204" pitchFamily="34" charset="0"/>
              <a:cs typeface="David" panose="020E0502060401010101" pitchFamily="34" charset="-79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28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חסרי </a:t>
            </a: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כל סממני תרבות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זוהמה ו</a:t>
            </a: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מחסור בתנאים סניטרים</a:t>
            </a: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בולטים</a:t>
            </a:r>
            <a:endParaRPr lang="he-IL" sz="2800" b="1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אדיקותם היא בסדר הפוך להבנתם </a:t>
            </a: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את המנהגים שהם מקיימים</a:t>
            </a:r>
            <a:endParaRPr lang="he-IL" sz="2800" b="1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203150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5CD699F-393A-473A-B708-942B4001BF1F}"/>
              </a:ext>
            </a:extLst>
          </p:cNvPr>
          <p:cNvSpPr txBox="1">
            <a:spLocks/>
          </p:cNvSpPr>
          <p:nvPr/>
        </p:nvSpPr>
        <p:spPr>
          <a:xfrm>
            <a:off x="1524000" y="2621281"/>
            <a:ext cx="9144000" cy="1012354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2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תודה</a:t>
            </a:r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!</a:t>
            </a:r>
          </a:p>
          <a:p>
            <a:r>
              <a:rPr lang="he-IL" sz="2400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דניאל </a:t>
            </a:r>
            <a:r>
              <a:rPr lang="he-IL" sz="2400" b="1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בר-אלי ביטון</a:t>
            </a:r>
            <a:endParaRPr lang="he-IL" sz="2400" b="1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C4DD90F0-95B8-4004-B37B-2663AEEDFE62}"/>
              </a:ext>
            </a:extLst>
          </p:cNvPr>
          <p:cNvGrpSpPr/>
          <p:nvPr/>
        </p:nvGrpSpPr>
        <p:grpSpPr>
          <a:xfrm>
            <a:off x="3674599" y="5634447"/>
            <a:ext cx="4842803" cy="338554"/>
            <a:chOff x="4075611" y="5634447"/>
            <a:chExt cx="4842803" cy="338554"/>
          </a:xfrm>
        </p:grpSpPr>
        <p:sp>
          <p:nvSpPr>
            <p:cNvPr id="3" name="תיבת טקסט 2">
              <a:extLst>
                <a:ext uri="{FF2B5EF4-FFF2-40B4-BE49-F238E27FC236}">
                  <a16:creationId xmlns:a16="http://schemas.microsoft.com/office/drawing/2014/main" id="{76F4E78F-74F6-4CE9-93DC-843D92378395}"/>
                </a:ext>
              </a:extLst>
            </p:cNvPr>
            <p:cNvSpPr txBox="1"/>
            <p:nvPr/>
          </p:nvSpPr>
          <p:spPr>
            <a:xfrm>
              <a:off x="4075611" y="5634447"/>
              <a:ext cx="4040777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>
                  <a:latin typeface="David" panose="020E0502060401010101" pitchFamily="34" charset="-79"/>
                  <a:cs typeface="David" panose="020E0502060401010101" pitchFamily="34" charset="-79"/>
                </a:rPr>
                <a:t>עוצב על </a:t>
              </a:r>
              <a:r>
                <a:rPr lang="he-IL" sz="1600" dirty="0" err="1">
                  <a:latin typeface="David" panose="020E0502060401010101" pitchFamily="34" charset="-79"/>
                  <a:cs typeface="David" panose="020E0502060401010101" pitchFamily="34" charset="-79"/>
                </a:rPr>
                <a:t>יד"י</a:t>
              </a:r>
              <a:r>
                <a:rPr lang="he-IL" sz="1600" dirty="0">
                  <a:latin typeface="David" panose="020E0502060401010101" pitchFamily="34" charset="-79"/>
                  <a:cs typeface="David" panose="020E0502060401010101" pitchFamily="34" charset="-79"/>
                </a:rPr>
                <a:t> גלי עיצוב ומיתוג</a:t>
              </a:r>
              <a:r>
                <a:rPr lang="en-US" sz="1600" dirty="0"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sz="1600" dirty="0">
                  <a:latin typeface="David" panose="020E0502060401010101" pitchFamily="34" charset="-79"/>
                  <a:cs typeface="David" panose="020E0502060401010101" pitchFamily="34" charset="-79"/>
                  <a:hlinkClick r:id="rId3"/>
                </a:rPr>
                <a:t>www.galigd.com</a:t>
              </a:r>
              <a:r>
                <a:rPr lang="en-US" sz="1600" dirty="0"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endParaRPr lang="he-IL" sz="16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pic>
          <p:nvPicPr>
            <p:cNvPr id="5" name="תמונה 4">
              <a:extLst>
                <a:ext uri="{FF2B5EF4-FFF2-40B4-BE49-F238E27FC236}">
                  <a16:creationId xmlns:a16="http://schemas.microsoft.com/office/drawing/2014/main" id="{EF8C1C3B-6DE6-41A5-83EB-9107AD4FE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388" y="5634447"/>
              <a:ext cx="802026" cy="338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53998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34649" y="599608"/>
            <a:ext cx="10792918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דוד</a:t>
            </a:r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שאלתיאל</a:t>
            </a:r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16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he-IL" sz="1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44/490</a:t>
            </a:r>
            <a:r>
              <a:rPr lang="en-US" sz="1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S</a:t>
            </a:r>
            <a:r>
              <a:rPr lang="he-IL" sz="1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he-IL" sz="3200" b="1" dirty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</a:pPr>
            <a:r>
              <a:rPr lang="he-IL" sz="2800" b="1" dirty="0">
                <a:solidFill>
                  <a:srgbClr val="BB7462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על</a:t>
            </a:r>
            <a:r>
              <a:rPr lang="he-IL" sz="3200" b="1" dirty="0">
                <a:solidFill>
                  <a:srgbClr val="BB746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800" b="1" dirty="0">
                <a:solidFill>
                  <a:srgbClr val="BB7462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יהדות</a:t>
            </a:r>
            <a:r>
              <a:rPr lang="he-IL" sz="3200" b="1" dirty="0">
                <a:solidFill>
                  <a:srgbClr val="BB746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800" b="1" dirty="0">
                <a:solidFill>
                  <a:srgbClr val="BB7462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אלג'יר</a:t>
            </a:r>
          </a:p>
          <a:p>
            <a:pPr>
              <a:lnSpc>
                <a:spcPct val="115000"/>
              </a:lnSpc>
            </a:pPr>
            <a:endParaRPr lang="he-IL" sz="2800" b="1" dirty="0">
              <a:latin typeface="Calibri" panose="020F0502020204030204" pitchFamily="34" charset="0"/>
              <a:cs typeface="David" panose="020E0502060401010101" pitchFamily="34" charset="-79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הם</a:t>
            </a: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מטיפוס</a:t>
            </a: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800" b="1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פסאדו</a:t>
            </a: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-תרבותי,</a:t>
            </a: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אין ביכולתם לקלוט את התרבות הצרפתית 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היישוב </a:t>
            </a: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חי בתנאים ירודים </a:t>
            </a: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מאלו של הערבים 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רובם </a:t>
            </a: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רוכלים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חיים בערים</a:t>
            </a:r>
            <a:r>
              <a:rPr lang="he-IL" sz="28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בגטאות</a:t>
            </a: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8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- </a:t>
            </a:r>
            <a:r>
              <a:rPr lang="he-IL" sz="2800" dirty="0" err="1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מלאח</a:t>
            </a:r>
            <a:r>
              <a:rPr lang="he-IL" sz="28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31006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6B73FD4-72C7-4E11-8A07-E11BAE12BEE2}"/>
              </a:ext>
            </a:extLst>
          </p:cNvPr>
          <p:cNvSpPr txBox="1"/>
          <p:nvPr/>
        </p:nvSpPr>
        <p:spPr>
          <a:xfrm>
            <a:off x="5029200" y="866553"/>
            <a:ext cx="6096000" cy="777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פרדימן</a:t>
            </a: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 אפרים </a:t>
            </a:r>
            <a:r>
              <a:rPr lang="he-IL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שליחות לגולה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867FF191-402B-4CB1-BF71-79D2940EF99B}"/>
              </a:ext>
            </a:extLst>
          </p:cNvPr>
          <p:cNvSpPr txBox="1"/>
          <p:nvPr/>
        </p:nvSpPr>
        <p:spPr>
          <a:xfrm>
            <a:off x="6724650" y="2554862"/>
            <a:ext cx="44005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latin typeface="Calibri" panose="020F0502020204030204" pitchFamily="34" charset="0"/>
                <a:cs typeface="David" panose="020E0502060401010101" pitchFamily="34" charset="-79"/>
              </a:rPr>
              <a:t>בתוניס קיימת </a:t>
            </a:r>
            <a:r>
              <a:rPr lang="he-IL" sz="2800" b="1" dirty="0">
                <a:latin typeface="Calibri" panose="020F0502020204030204" pitchFamily="34" charset="0"/>
                <a:cs typeface="David" panose="020E0502060401010101" pitchFamily="34" charset="-79"/>
              </a:rPr>
              <a:t>עם ארצות גדולה,</a:t>
            </a:r>
            <a:endParaRPr lang="he-IL" sz="2800" dirty="0">
              <a:latin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3D489694-C472-425B-B8CD-707513FDB82C}"/>
              </a:ext>
            </a:extLst>
          </p:cNvPr>
          <p:cNvSpPr txBox="1"/>
          <p:nvPr/>
        </p:nvSpPr>
        <p:spPr>
          <a:xfrm>
            <a:off x="5029200" y="2554862"/>
            <a:ext cx="18573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latin typeface="Calibri" panose="020F0502020204030204" pitchFamily="34" charset="0"/>
                <a:cs typeface="David" panose="020E0502060401010101" pitchFamily="34" charset="-79"/>
              </a:rPr>
              <a:t>לא לומדים,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E6D76150-1148-4202-962A-E6E3DE37EAC1}"/>
              </a:ext>
            </a:extLst>
          </p:cNvPr>
          <p:cNvSpPr txBox="1"/>
          <p:nvPr/>
        </p:nvSpPr>
        <p:spPr>
          <a:xfrm>
            <a:off x="1066799" y="2554862"/>
            <a:ext cx="41814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latin typeface="Calibri" panose="020F0502020204030204" pitchFamily="34" charset="0"/>
                <a:cs typeface="David" panose="020E0502060401010101" pitchFamily="34" charset="-79"/>
              </a:rPr>
              <a:t>גם הרבנים הינם עמי ארצות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9463CF98-FEBB-4B5D-8CC2-8F530D352FC1}"/>
              </a:ext>
            </a:extLst>
          </p:cNvPr>
          <p:cNvSpPr txBox="1"/>
          <p:nvPr/>
        </p:nvSpPr>
        <p:spPr>
          <a:xfrm>
            <a:off x="8743950" y="3134380"/>
            <a:ext cx="238125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Calibri" panose="020F0502020204030204" pitchFamily="34" charset="0"/>
                <a:cs typeface="David" panose="020E0502060401010101" pitchFamily="34" charset="-79"/>
              </a:rPr>
              <a:t>אולם </a:t>
            </a:r>
            <a:r>
              <a:rPr lang="he-IL" sz="3600" b="1" dirty="0" err="1">
                <a:latin typeface="Calibri" panose="020F0502020204030204" pitchFamily="34" charset="0"/>
                <a:cs typeface="David" panose="020E0502060401010101" pitchFamily="34" charset="-79"/>
              </a:rPr>
              <a:t>בג'רבה</a:t>
            </a:r>
            <a:endParaRPr lang="he-IL" sz="3600" b="1" dirty="0">
              <a:latin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EF3BFDF7-4E95-4441-B356-A85D44882D08}"/>
              </a:ext>
            </a:extLst>
          </p:cNvPr>
          <p:cNvSpPr txBox="1"/>
          <p:nvPr/>
        </p:nvSpPr>
        <p:spPr>
          <a:xfrm>
            <a:off x="1333501" y="3237435"/>
            <a:ext cx="74104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latin typeface="Calibri" panose="020F0502020204030204" pitchFamily="34" charset="0"/>
                <a:cs typeface="David" panose="020E0502060401010101" pitchFamily="34" charset="-79"/>
              </a:rPr>
              <a:t>אנו מוצאים למדנות מופלגת </a:t>
            </a:r>
            <a:r>
              <a:rPr lang="he-IL" sz="2800" dirty="0">
                <a:solidFill>
                  <a:srgbClr val="FF0000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ממש כמו בפולניה בשעתה</a:t>
            </a:r>
          </a:p>
        </p:txBody>
      </p:sp>
    </p:spTree>
    <p:extLst>
      <p:ext uri="{BB962C8B-B14F-4D97-AF65-F5344CB8AC3E}">
        <p14:creationId xmlns:p14="http://schemas.microsoft.com/office/powerpoint/2010/main" val="39150810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B0703F51-BB3B-4270-B7B0-16B7E5169DF0}"/>
              </a:ext>
            </a:extLst>
          </p:cNvPr>
          <p:cNvSpPr/>
          <p:nvPr/>
        </p:nvSpPr>
        <p:spPr>
          <a:xfrm>
            <a:off x="771525" y="1018708"/>
            <a:ext cx="10556042" cy="4013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נפתלי בר-גיורא </a:t>
            </a:r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ל'יוסיפון [אליהו </a:t>
            </a:r>
            <a:r>
              <a:rPr lang="he-IL" sz="24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דובקין</a:t>
            </a:r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] ולבן יהודה [שאול אביגור]</a:t>
            </a:r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e-IL" sz="1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אצ"ד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18/100/008.</a:t>
            </a:r>
            <a:endParaRPr lang="he-IL" sz="3200" b="1" dirty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</a:pPr>
            <a:r>
              <a:rPr lang="he-IL" sz="2800" b="1" dirty="0">
                <a:solidFill>
                  <a:srgbClr val="BB7462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על יהדות לוב</a:t>
            </a:r>
          </a:p>
          <a:p>
            <a:pPr>
              <a:lnSpc>
                <a:spcPct val="115000"/>
              </a:lnSpc>
            </a:pPr>
            <a:endParaRPr lang="he-IL" sz="2800" b="1" dirty="0">
              <a:latin typeface="Calibri" panose="020F0502020204030204" pitchFamily="34" charset="0"/>
              <a:cs typeface="David" panose="020E0502060401010101" pitchFamily="34" charset="-79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גדולה היא הבערות</a:t>
            </a:r>
            <a:endParaRPr lang="he-IL" sz="2800" b="1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יש אמונה עיוורת, הגובלת לפרקים עם פנטיות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מעטים הם הלמדנים, </a:t>
            </a: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ולפעמים נדמה לך שהנך </a:t>
            </a: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נמצא בין אנשים פרימיטיביים </a:t>
            </a: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במלוא מובן המילה</a:t>
            </a:r>
            <a:endParaRPr lang="he-IL" sz="2800" b="1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402786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1D363D5B-66C8-4EE4-B40C-144152B1FC0F}"/>
              </a:ext>
            </a:extLst>
          </p:cNvPr>
          <p:cNvSpPr/>
          <p:nvPr/>
        </p:nvSpPr>
        <p:spPr>
          <a:xfrm>
            <a:off x="3445164" y="1403927"/>
            <a:ext cx="7882402" cy="6029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אלפרד כהן </a:t>
            </a:r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שליח </a:t>
            </a:r>
            <a:r>
              <a:rPr lang="he-IL" sz="1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אי"ט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2-12/31/4</a:t>
            </a:r>
            <a:endParaRPr lang="he-IL" sz="3200" b="1" dirty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800" dirty="0">
                <a:latin typeface="Calibri" panose="020F0502020204030204" pitchFamily="34" charset="0"/>
                <a:cs typeface="David" panose="020E0502060401010101" pitchFamily="34" charset="-79"/>
              </a:rPr>
              <a:t>תנאי חייהם של היהודים בארצות המגרב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2800" dirty="0">
                <a:latin typeface="Calibri" panose="020F0502020204030204" pitchFamily="34" charset="0"/>
                <a:cs typeface="David" panose="020E0502060401010101" pitchFamily="34" charset="-79"/>
              </a:rPr>
              <a:t> דומים לאלה של </a:t>
            </a:r>
            <a:r>
              <a:rPr lang="he-IL" sz="2800" b="1" dirty="0">
                <a:latin typeface="Calibri" panose="020F0502020204030204" pitchFamily="34" charset="0"/>
                <a:cs typeface="David" panose="020E0502060401010101" pitchFamily="34" charset="-79"/>
              </a:rPr>
              <a:t>הערבים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היהדות כאן </a:t>
            </a: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ברובה דתית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28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קליטתם בארץ </a:t>
            </a:r>
            <a:r>
              <a:rPr lang="he-IL" sz="28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מחייבת מחשבה רצינית חשש  לגילויי </a:t>
            </a:r>
            <a:r>
              <a:rPr lang="he-IL" sz="2800" b="1" dirty="0" err="1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פאשיזם</a:t>
            </a:r>
            <a:endParaRPr lang="he-IL" sz="2800" b="1" dirty="0" smtClean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28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העולים </a:t>
            </a: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האלה </a:t>
            </a: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ישמשו בפרברים למיניהם </a:t>
            </a: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בתל אביב ובירושלים </a:t>
            </a: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לכל סוגי </a:t>
            </a:r>
            <a:r>
              <a:rPr lang="he-IL" sz="28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העבודה </a:t>
            </a:r>
            <a:r>
              <a:rPr lang="he-IL" sz="28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וסוגי </a:t>
            </a: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ההתבוללות </a:t>
            </a:r>
            <a:r>
              <a:rPr lang="he-IL" sz="28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הערבית ל</a:t>
            </a:r>
            <a:endParaRPr lang="he-IL" sz="2800" b="1" dirty="0" smtClean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8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                                                                     </a:t>
            </a:r>
            <a:endParaRPr lang="he-IL" sz="2800" b="1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058510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863777" y="3482109"/>
            <a:ext cx="6458187" cy="302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יש </a:t>
            </a:r>
            <a:r>
              <a:rPr lang="he-IL" sz="36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לתקן בבית ספר ערב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36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בשיעורים מיוחדים ללימודי קודש           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36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ואת אי-ההפרדה בין המינים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36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בקרב העדות </a:t>
            </a:r>
            <a:r>
              <a:rPr lang="he-IL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האלו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DB2C30A-0A6E-4900-B8F5-5F0F5634D9D6}"/>
              </a:ext>
            </a:extLst>
          </p:cNvPr>
          <p:cNvSpPr txBox="1"/>
          <p:nvPr/>
        </p:nvSpPr>
        <p:spPr>
          <a:xfrm>
            <a:off x="2955637" y="2115127"/>
            <a:ext cx="8201891" cy="1282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את</a:t>
            </a:r>
            <a:r>
              <a:rPr lang="he-IL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החסך</a:t>
            </a:r>
            <a:r>
              <a:rPr lang="he-IL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בידע</a:t>
            </a:r>
            <a:r>
              <a:rPr lang="he-IL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תורני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900" dirty="0">
                <a:solidFill>
                  <a:schemeClr val="bg1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זרעים</a:t>
            </a:r>
            <a:r>
              <a:rPr lang="he-IL" sz="900" dirty="0">
                <a:solidFill>
                  <a:schemeClr val="bg1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  <a:r>
              <a:rPr lang="he-IL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גיליון</a:t>
            </a:r>
            <a:r>
              <a:rPr lang="he-IL" sz="900" dirty="0">
                <a:solidFill>
                  <a:schemeClr val="bg1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א</a:t>
            </a:r>
            <a:r>
              <a:rPr lang="he-IL" sz="900" dirty="0">
                <a:solidFill>
                  <a:schemeClr val="bg1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(</a:t>
            </a:r>
            <a:r>
              <a:rPr lang="he-IL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שנה 10) תשרי תש"ה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870037" y="1052945"/>
            <a:ext cx="613294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עמדתה של היהדות הדתית – הפועל המזרחי</a:t>
            </a:r>
            <a:endParaRPr lang="he-IL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971283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638300" y="1512020"/>
            <a:ext cx="9420225" cy="3538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he-IL" sz="28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אולי </a:t>
            </a: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אתם חושבים שעולי לוב פחות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נצרכים לסידור</a:t>
            </a:r>
          </a:p>
          <a:p>
            <a:pPr>
              <a:lnSpc>
                <a:spcPct val="115000"/>
              </a:lnSpc>
            </a:pP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בארץ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ולעלייה מאשר </a:t>
            </a:r>
            <a:r>
              <a:rPr lang="he-IL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עקורי</a:t>
            </a:r>
            <a:r>
              <a:rPr lang="he-IL" sz="28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אירופה?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he-IL" sz="28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זאת טעות איומה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he-IL" sz="28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לנו יש אותם הצרכים של </a:t>
            </a:r>
            <a:r>
              <a:rPr lang="he-IL" sz="2800" b="1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עקורי</a:t>
            </a:r>
            <a:r>
              <a:rPr lang="he-IL" sz="28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אירופה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8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יש לנו אותם זכויות של כל יהודי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מפעל ההתיישבות הדתית </a:t>
            </a:r>
            <a:r>
              <a:rPr lang="he-IL" sz="28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איננו מונופולין של אף מפלגה או </a:t>
            </a:r>
            <a:r>
              <a:rPr lang="he-IL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משפחה</a:t>
            </a:r>
            <a:endParaRPr lang="he-IL" sz="1600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D7B1C2B-35B1-42DB-95D6-D8B9015BB318}"/>
              </a:ext>
            </a:extLst>
          </p:cNvPr>
          <p:cNvSpPr txBox="1"/>
          <p:nvPr/>
        </p:nvSpPr>
        <p:spPr>
          <a:xfrm>
            <a:off x="3133725" y="551450"/>
            <a:ext cx="7820025" cy="777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יוסף</a:t>
            </a: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מימון</a:t>
            </a: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 שדה אליהו גרעין ביכורים השני</a:t>
            </a:r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e-IL" sz="1400" dirty="0" err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he-IL" sz="14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S32/123</a:t>
            </a:r>
            <a:r>
              <a:rPr lang="he-IL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he-IL" sz="3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320459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1004</Words>
  <Application>Microsoft Office PowerPoint</Application>
  <PresentationFormat>מסך רחב</PresentationFormat>
  <Paragraphs>218</Paragraphs>
  <Slides>30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David</vt:lpstr>
      <vt:lpstr>Times New Roman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הדימוי של המוגרבים במהלך ההעפלה לפלשתינה - א"י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דני</dc:creator>
  <cp:lastModifiedBy>דני</cp:lastModifiedBy>
  <cp:revision>126</cp:revision>
  <dcterms:created xsi:type="dcterms:W3CDTF">2021-01-12T15:06:19Z</dcterms:created>
  <dcterms:modified xsi:type="dcterms:W3CDTF">2021-09-11T09:08:29Z</dcterms:modified>
</cp:coreProperties>
</file>